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36"/>
  </p:notesMasterIdLst>
  <p:sldIdLst>
    <p:sldId id="297" r:id="rId4"/>
    <p:sldId id="292" r:id="rId5"/>
    <p:sldId id="258" r:id="rId6"/>
    <p:sldId id="293" r:id="rId7"/>
    <p:sldId id="260" r:id="rId8"/>
    <p:sldId id="294" r:id="rId9"/>
    <p:sldId id="263" r:id="rId10"/>
    <p:sldId id="290" r:id="rId11"/>
    <p:sldId id="295" r:id="rId12"/>
    <p:sldId id="296" r:id="rId13"/>
    <p:sldId id="266" r:id="rId14"/>
    <p:sldId id="267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1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39" autoAdjust="0"/>
    <p:restoredTop sz="94660"/>
  </p:normalViewPr>
  <p:slideViewPr>
    <p:cSldViewPr>
      <p:cViewPr varScale="1">
        <p:scale>
          <a:sx n="91" d="100"/>
          <a:sy n="91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0F1A-A78E-4564-9B12-16876533926B}" type="datetimeFigureOut">
              <a:rPr lang="en-US" smtClean="0"/>
              <a:t>2013/11/04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83D4A-FD9A-4269-934D-384ECC61C4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20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C83D4A-FD9A-4269-934D-384ECC61C4A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8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D7CD9-F36A-4C3B-991F-9D39CBB84007}" type="datetime1">
              <a:rPr lang="fr-FR" smtClean="0"/>
              <a:t>04/11/2013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0DE6-3DB4-450B-94F5-47B04D87BE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45CE-38F7-498D-8664-EEE1B0A1FE76}" type="datetime1">
              <a:rPr lang="fr-FR" smtClean="0"/>
              <a:t>04/11/2013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5AEE-AC7B-468D-AA93-7CFA73D0D5F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26C8C-BE7F-49E4-A499-62B21D3FB7DD}" type="datetime1">
              <a:rPr lang="fr-FR" smtClean="0"/>
              <a:t>04/11/2013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AA1B-D8B6-4A2D-B502-B3FA9AF35DC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2CC2-CFE5-40B1-B5C7-61EC0DEBDEC3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0DE6-3DB4-450B-94F5-47B04D87BE1C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7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noFill/>
                  <a:prstDash val="solid"/>
                </a:ln>
                <a:solidFill>
                  <a:schemeClr val="accent5"/>
                </a:solidFill>
                <a:effectLst/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81F15"/>
                </a:solidFill>
              </a:defRPr>
            </a:lvl1pPr>
            <a:lvl2pPr>
              <a:defRPr>
                <a:solidFill>
                  <a:srgbClr val="481F15"/>
                </a:solidFill>
              </a:defRPr>
            </a:lvl2pPr>
            <a:lvl3pPr>
              <a:defRPr>
                <a:solidFill>
                  <a:srgbClr val="481F15"/>
                </a:solidFill>
              </a:defRPr>
            </a:lvl3pPr>
            <a:lvl4pPr>
              <a:defRPr>
                <a:solidFill>
                  <a:srgbClr val="481F15"/>
                </a:solidFill>
              </a:defRPr>
            </a:lvl4pPr>
            <a:lvl5pPr>
              <a:defRPr>
                <a:solidFill>
                  <a:srgbClr val="481F1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A527B-8660-4095-B21B-F6ED087996A5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567A-7171-4FFF-AC2C-32A082BF3830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99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04FB-5749-4BC8-8CBE-F0B8DD53522F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DF38-4D5C-4B17-860D-CAECE5224D51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2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C03CD-0847-44FD-A544-5EA8AEB7B837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1B40-35F2-4A68-A05C-B3DD4B368D66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3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1A33-F2F5-4BE9-9312-4B440E560B30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6A16-9DA9-4E25-9EBA-6FEE8F8898A1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46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2F117-02FC-4714-947B-96E099995D06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6B41-F86E-46E5-A09D-314A5B4FE235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788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29F8-2894-4791-9C70-F0ED9BF92547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1CCB-D2DA-4D5C-86D4-F01434417F0F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51AA3-819F-4299-9D29-495525344B22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03F7-BE44-47AD-90BA-F75A98A47EC8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noFill/>
                  <a:prstDash val="solid"/>
                </a:ln>
                <a:solidFill>
                  <a:schemeClr val="accent5"/>
                </a:solidFill>
                <a:effectLst/>
                <a:latin typeface="Franklin Gothic Boo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81F15"/>
                </a:solidFill>
              </a:defRPr>
            </a:lvl1pPr>
            <a:lvl2pPr>
              <a:defRPr>
                <a:solidFill>
                  <a:srgbClr val="481F15"/>
                </a:solidFill>
              </a:defRPr>
            </a:lvl2pPr>
            <a:lvl3pPr>
              <a:defRPr>
                <a:solidFill>
                  <a:srgbClr val="481F15"/>
                </a:solidFill>
              </a:defRPr>
            </a:lvl3pPr>
            <a:lvl4pPr>
              <a:defRPr>
                <a:solidFill>
                  <a:srgbClr val="481F15"/>
                </a:solidFill>
              </a:defRPr>
            </a:lvl4pPr>
            <a:lvl5pPr>
              <a:defRPr>
                <a:solidFill>
                  <a:srgbClr val="481F1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55574-09F2-4029-AC37-B1B8D857C521}" type="datetime1">
              <a:rPr lang="fr-FR" smtClean="0"/>
              <a:t>04/11/2013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567A-7171-4FFF-AC2C-32A082BF383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2070-034E-4281-81DB-1F2097AC6DAC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1E37-0C31-4FAF-B910-5AB0E6F27081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F75BD-CFFB-4A9E-A453-7F0605439275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35AEE-AC7B-468D-AA93-7CFA73D0D5F7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747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EEBF-7B67-4F45-99F0-B1F3ADBB502D}" type="datetimeFigureOut">
              <a:rPr lang="fr-FR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2AA1B-D8B6-4A2D-B502-B3FA9AF35DC0}" type="slidenum">
              <a:rPr lang="fr-CA">
                <a:solidFill>
                  <a:srgbClr val="9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85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E7D33-E5D2-4BE9-9123-DA911CF4F830}" type="datetime1">
              <a:rPr lang="fr-FR" smtClean="0"/>
              <a:t>04/11/2013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3DF38-4D5C-4B17-860D-CAECE5224D5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21680-196A-42CF-BEE2-0D12D104B35C}" type="datetime1">
              <a:rPr lang="fr-FR" smtClean="0"/>
              <a:t>04/11/2013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11B40-35F2-4A68-A05C-B3DD4B368D6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94A64-8B1E-4C28-9813-BD148CEA9567}" type="datetime1">
              <a:rPr lang="fr-FR" smtClean="0"/>
              <a:t>04/11/2013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6A16-9DA9-4E25-9EBA-6FEE8F8898A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AC867-B552-46BB-AB4C-A21DC15732D9}" type="datetime1">
              <a:rPr lang="fr-FR" smtClean="0"/>
              <a:t>04/11/2013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96B41-F86E-46E5-A09D-314A5B4FE23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C7CA-E81E-4C74-9769-90B807E045D6}" type="datetime1">
              <a:rPr lang="fr-FR" smtClean="0"/>
              <a:t>04/11/2013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1CCB-D2DA-4D5C-86D4-F01434417F0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4E69-8D8B-449B-932C-79A4DA908170}" type="datetime1">
              <a:rPr lang="fr-FR" smtClean="0"/>
              <a:t>04/11/2013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A03F7-BE44-47AD-90BA-F75A98A47E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49FF-A02B-4358-A9E7-794C26C806E0}" type="datetime1">
              <a:rPr lang="fr-FR" smtClean="0"/>
              <a:t>04/11/2013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21E37-0C31-4FAF-B910-5AB0E6F2708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20AB244-3409-4B71-946F-D3B8756AC6A0}" type="datetime1">
              <a:rPr lang="fr-FR" smtClean="0"/>
              <a:t>04/11/2013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569BC7-8811-4FED-BEB0-830C5B50C1B0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Franklin Gothic Boo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5">
              <a:lumMod val="75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accent5">
              <a:lumMod val="75000"/>
            </a:schemeClr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5">
              <a:lumMod val="75000"/>
            </a:schemeClr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5">
              <a:lumMod val="75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5">
              <a:lumMod val="75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68DC321-37F0-4543-8DD7-58CB3610D8E3}" type="datetimeFigureOut">
              <a:rPr lang="fr-FR">
                <a:solidFill>
                  <a:srgbClr val="900000">
                    <a:tint val="75000"/>
                  </a:srgbClr>
                </a:solidFill>
                <a:cs typeface="Arial" charset="0"/>
              </a:rPr>
              <a:pPr>
                <a:defRPr/>
              </a:pPr>
              <a:t>04/11/2013</a:t>
            </a:fld>
            <a:endParaRPr lang="fr-CA">
              <a:solidFill>
                <a:srgbClr val="9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>
              <a:solidFill>
                <a:srgbClr val="900000">
                  <a:tint val="75000"/>
                </a:srgbClr>
              </a:solidFill>
              <a:cs typeface="Arial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C569BC7-8811-4FED-BEB0-830C5B50C1B0}" type="slidenum">
              <a:rPr lang="fr-CA">
                <a:solidFill>
                  <a:srgbClr val="900000">
                    <a:tint val="75000"/>
                  </a:srgbClr>
                </a:solidFill>
                <a:cs typeface="Arial" charset="0"/>
              </a:rPr>
              <a:pPr>
                <a:defRPr/>
              </a:pPr>
              <a:t>‹#›</a:t>
            </a:fld>
            <a:endParaRPr lang="fr-CA">
              <a:solidFill>
                <a:srgbClr val="900000">
                  <a:tint val="75000"/>
                </a:srgb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Franklin Gothic Book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accent5">
              <a:lumMod val="75000"/>
            </a:schemeClr>
          </a:solidFill>
          <a:latin typeface="Franklin Gothic Book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accent5">
              <a:lumMod val="75000"/>
            </a:schemeClr>
          </a:solidFill>
          <a:latin typeface="Franklin Gothic Book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accent5">
              <a:lumMod val="75000"/>
            </a:schemeClr>
          </a:solidFill>
          <a:latin typeface="Franklin Gothic Book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accent5">
              <a:lumMod val="75000"/>
            </a:schemeClr>
          </a:solidFill>
          <a:latin typeface="Franklin Gothic Book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accent5">
              <a:lumMod val="75000"/>
            </a:schemeClr>
          </a:solidFill>
          <a:latin typeface="Franklin Gothic Book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571875" y="2600324"/>
            <a:ext cx="5572125" cy="1044699"/>
          </a:xfrm>
        </p:spPr>
        <p:txBody>
          <a:bodyPr/>
          <a:lstStyle/>
          <a:p>
            <a:pPr algn="l"/>
            <a:r>
              <a:rPr lang="es-PE" sz="3600" dirty="0"/>
              <a:t>Visión Empresarial del Desarrollo Sostenible</a:t>
            </a:r>
            <a:endParaRPr lang="fr-CA" sz="3600" dirty="0" smtClean="0"/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3995936" y="3789040"/>
            <a:ext cx="4032448" cy="685800"/>
          </a:xfrm>
        </p:spPr>
        <p:txBody>
          <a:bodyPr/>
          <a:lstStyle/>
          <a:p>
            <a:pPr algn="r"/>
            <a:r>
              <a:rPr lang="fr-C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Por: </a:t>
            </a:r>
            <a:r>
              <a:rPr lang="fr-C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Lic</a:t>
            </a:r>
            <a:r>
              <a:rPr lang="fr-C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</a:t>
            </a:r>
            <a:r>
              <a:rPr lang="fr-C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Guillermo Vidalón del </a:t>
            </a:r>
            <a:r>
              <a:rPr lang="fr-CA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Pino</a:t>
            </a:r>
            <a:endParaRPr lang="fr-CA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6165304"/>
            <a:ext cx="346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200" dirty="0" smtClean="0">
                <a:solidFill>
                  <a:prstClr val="white"/>
                </a:solidFill>
                <a:cs typeface="Arial" charset="0"/>
              </a:rPr>
              <a:t>Sociedad </a:t>
            </a:r>
            <a:r>
              <a:rPr lang="es-PE" sz="1200" dirty="0">
                <a:solidFill>
                  <a:prstClr val="white"/>
                </a:solidFill>
                <a:cs typeface="Arial" charset="0"/>
              </a:rPr>
              <a:t>de Comercio Exterior - COMEX </a:t>
            </a:r>
            <a:r>
              <a:rPr lang="es-PE" sz="1200" dirty="0" smtClean="0">
                <a:solidFill>
                  <a:prstClr val="white"/>
                </a:solidFill>
                <a:cs typeface="Arial" charset="0"/>
              </a:rPr>
              <a:t>Perú</a:t>
            </a:r>
          </a:p>
          <a:p>
            <a:pPr algn="r"/>
            <a:r>
              <a:rPr lang="es-PE" sz="1200" dirty="0" smtClean="0">
                <a:solidFill>
                  <a:prstClr val="white"/>
                </a:solidFill>
                <a:cs typeface="Arial" charset="0"/>
              </a:rPr>
              <a:t>5 de noviembre del 2013</a:t>
            </a:r>
            <a:endParaRPr lang="es-PE" sz="1200" dirty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1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Liderazgo en todas las dimensiones humanas:</a:t>
            </a:r>
          </a:p>
          <a:p>
            <a:pPr marL="900000" lvl="2" indent="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PE" sz="3500" b="1" dirty="0" smtClean="0"/>
              <a:t> Económico</a:t>
            </a:r>
          </a:p>
          <a:p>
            <a:pPr marL="900000" lvl="2" indent="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PE" sz="3500" b="1" dirty="0" smtClean="0"/>
              <a:t> Político</a:t>
            </a:r>
            <a:endParaRPr lang="es-PE" sz="3500" b="1" dirty="0"/>
          </a:p>
          <a:p>
            <a:pPr marL="900000" lvl="2" indent="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PE" sz="3500" b="1" dirty="0" smtClean="0"/>
              <a:t> Social</a:t>
            </a:r>
            <a:endParaRPr lang="es-PE" sz="3500" b="1" dirty="0"/>
          </a:p>
          <a:p>
            <a:pPr marL="900000" lvl="2" indent="0">
              <a:lnSpc>
                <a:spcPct val="16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s-PE" sz="3500" b="1" dirty="0" smtClean="0"/>
              <a:t> Ambiental</a:t>
            </a:r>
          </a:p>
          <a:p>
            <a:pPr marL="800100" lvl="2" indent="0">
              <a:lnSpc>
                <a:spcPct val="150000"/>
              </a:lnSpc>
              <a:buNone/>
            </a:pPr>
            <a:endParaRPr lang="es-P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56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“Satisfacer </a:t>
            </a:r>
            <a:r>
              <a:rPr lang="es-PE" b="1" dirty="0"/>
              <a:t>las necesidades de las generaciones presentes sin comprometer las posibilidades de las del futuro para atender sus propias </a:t>
            </a:r>
            <a:r>
              <a:rPr lang="es-PE" b="1" dirty="0" smtClean="0"/>
              <a:t>necesidades”.</a:t>
            </a:r>
          </a:p>
          <a:p>
            <a:pPr marL="0" indent="0">
              <a:lnSpc>
                <a:spcPct val="150000"/>
              </a:lnSpc>
              <a:buNone/>
            </a:pPr>
            <a:endParaRPr lang="es-PE" b="1" dirty="0"/>
          </a:p>
          <a:p>
            <a:pPr marL="0" indent="0" algn="r">
              <a:lnSpc>
                <a:spcPct val="150000"/>
              </a:lnSpc>
              <a:buNone/>
            </a:pPr>
            <a:r>
              <a:rPr lang="es-PE" sz="2400" b="1" i="1" dirty="0">
                <a:solidFill>
                  <a:srgbClr val="C00000"/>
                </a:solidFill>
              </a:rPr>
              <a:t>Comisión </a:t>
            </a:r>
            <a:r>
              <a:rPr lang="es-PE" sz="2400" b="1" i="1" dirty="0" err="1">
                <a:solidFill>
                  <a:srgbClr val="C00000"/>
                </a:solidFill>
              </a:rPr>
              <a:t>Brundtland</a:t>
            </a:r>
            <a:r>
              <a:rPr lang="es-PE" sz="2400" b="1" i="1" dirty="0">
                <a:solidFill>
                  <a:srgbClr val="C00000"/>
                </a:solidFill>
              </a:rPr>
              <a:t>: Nuestro Futuro Común </a:t>
            </a:r>
            <a:r>
              <a:rPr lang="es-PE" sz="2400" b="1" i="1" dirty="0" smtClean="0">
                <a:solidFill>
                  <a:srgbClr val="C00000"/>
                </a:solidFill>
              </a:rPr>
              <a:t/>
            </a:r>
            <a:br>
              <a:rPr lang="es-PE" sz="2400" b="1" i="1" dirty="0" smtClean="0">
                <a:solidFill>
                  <a:srgbClr val="C00000"/>
                </a:solidFill>
              </a:rPr>
            </a:br>
            <a:r>
              <a:rPr lang="es-PE" sz="2400" b="1" i="1" dirty="0" smtClean="0">
                <a:solidFill>
                  <a:srgbClr val="C00000"/>
                </a:solidFill>
              </a:rPr>
              <a:t>(</a:t>
            </a:r>
            <a:r>
              <a:rPr lang="es-PE" sz="2400" b="1" i="1" dirty="0">
                <a:solidFill>
                  <a:srgbClr val="C00000"/>
                </a:solidFill>
              </a:rPr>
              <a:t>Comisión del Desarrollo y Medio Ambiente </a:t>
            </a:r>
            <a:r>
              <a:rPr lang="es-PE" sz="2400" b="1" i="1" dirty="0" smtClean="0">
                <a:solidFill>
                  <a:srgbClr val="C00000"/>
                </a:solidFill>
              </a:rPr>
              <a:t>1987)</a:t>
            </a:r>
            <a:endParaRPr lang="es-PE" sz="2400" b="1" i="1" dirty="0">
              <a:solidFill>
                <a:srgbClr val="C00000"/>
              </a:solidFill>
            </a:endParaRP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54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>
                <a:solidFill>
                  <a:srgbClr val="481F15"/>
                </a:solidFill>
              </a:rPr>
              <a:t>Visión Empresarial del Desarrollo Sostenible</a:t>
            </a:r>
            <a:endParaRPr lang="es-PE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Pero…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¿Cómo saber cuáles serán las necesidades del futuro?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s-PE" b="1" dirty="0"/>
              <a:t>El Desarrollo Sostenible </a:t>
            </a:r>
            <a:r>
              <a:rPr lang="es-PE" b="1" dirty="0" smtClean="0"/>
              <a:t>implica, además, una </a:t>
            </a:r>
            <a:r>
              <a:rPr lang="es-PE" b="1" dirty="0"/>
              <a:t>finalidad teleológica que le otorgue cualidad de continuidad, </a:t>
            </a:r>
            <a:r>
              <a:rPr lang="es-PE" b="1" dirty="0" smtClean="0"/>
              <a:t>de lo </a:t>
            </a:r>
            <a:r>
              <a:rPr lang="es-PE" b="1" dirty="0"/>
              <a:t>contrario no es sostenible.</a:t>
            </a:r>
          </a:p>
          <a:p>
            <a:pPr marL="0" indent="0">
              <a:lnSpc>
                <a:spcPct val="150000"/>
              </a:lnSpc>
              <a:buNone/>
            </a:pPr>
            <a:endParaRPr lang="es-P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88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La Misión del Empresario se concreta en una Visión de Desarrollo inclusivo en la disparidad de culturas existentes en </a:t>
            </a:r>
            <a:r>
              <a:rPr lang="es-PE" b="1" dirty="0" smtClean="0"/>
              <a:t>el Perú y el mundo.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El </a:t>
            </a:r>
            <a:r>
              <a:rPr lang="es-PE" b="1" dirty="0"/>
              <a:t>Desarrollo Empresarial es inclusivo porque en su ADN está el crecer y expandirse.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574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Quienes destacan en el ámbito económico siempre serán los más llamados a asumir </a:t>
            </a:r>
            <a:r>
              <a:rPr lang="es-PE" b="1" dirty="0" smtClean="0"/>
              <a:t>la </a:t>
            </a:r>
            <a:r>
              <a:rPr lang="es-PE" b="1" dirty="0"/>
              <a:t>conducción </a:t>
            </a:r>
            <a:r>
              <a:rPr lang="es-PE" b="1" dirty="0" smtClean="0"/>
              <a:t>de </a:t>
            </a:r>
            <a:r>
              <a:rPr lang="es-PE" b="1" dirty="0"/>
              <a:t>la sociedad. </a:t>
            </a:r>
            <a:endParaRPr lang="es-PE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O ¿alguien confía sus bienes al Hijo Pródigo, al dispendioso? Que los reciba porque el Padre es misericordioso es otra cosa.</a:t>
            </a:r>
            <a:endParaRPr lang="es-PE" b="1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59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>
                <a:solidFill>
                  <a:srgbClr val="481F15"/>
                </a:solidFill>
              </a:rPr>
              <a:t>Visión Empresarial del Desarrollo Sostenible</a:t>
            </a:r>
            <a:endParaRPr lang="es-PE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Los emprendimientos tienen </a:t>
            </a:r>
            <a:r>
              <a:rPr lang="es-PE" b="1" dirty="0" smtClean="0">
                <a:solidFill>
                  <a:srgbClr val="C00000"/>
                </a:solidFill>
              </a:rPr>
              <a:t>Visión de Futuro</a:t>
            </a:r>
            <a:r>
              <a:rPr lang="es-PE" b="1" dirty="0" smtClean="0"/>
              <a:t>, vocación de continuidad, por eso se señala en los Estatutos de Constitución de las empresas “plazo indeterminado”; por lo tanto, la Visión Empresarial del Desarrollo es la </a:t>
            </a:r>
            <a:r>
              <a:rPr lang="es-PE" b="1" dirty="0" smtClean="0">
                <a:solidFill>
                  <a:schemeClr val="tx1"/>
                </a:solidFill>
              </a:rPr>
              <a:t>Sostenibilidad</a:t>
            </a:r>
            <a:r>
              <a:rPr lang="es-PE" b="1" dirty="0" smtClean="0"/>
              <a:t>.</a:t>
            </a:r>
            <a:endParaRPr lang="es-PE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51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>
                <a:solidFill>
                  <a:srgbClr val="481F15"/>
                </a:solidFill>
              </a:rPr>
              <a:t>Visión Empresarial del Desarrollo Sostenible</a:t>
            </a:r>
            <a:endParaRPr lang="es-PE" sz="32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Una opinión pública favorable al desarrollo empresarial minimiza la habitual imprevisibilidad de la acción política para hacerla más confiable</a:t>
            </a:r>
            <a:r>
              <a:rPr lang="es-PE" b="1" dirty="0"/>
              <a:t> </a:t>
            </a:r>
            <a:r>
              <a:rPr lang="es-PE" b="1" dirty="0" smtClean="0"/>
              <a:t>y sostenible. </a:t>
            </a:r>
            <a:endParaRPr lang="es-PE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731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>
                <a:solidFill>
                  <a:srgbClr val="481F15"/>
                </a:solidFill>
              </a:rPr>
              <a:t>Visión Empresarial del Desarrollo Sostenible</a:t>
            </a:r>
            <a:endParaRPr lang="es-PE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La Visión Empresarial </a:t>
            </a:r>
            <a:r>
              <a:rPr lang="es-PE" b="1" dirty="0" smtClean="0"/>
              <a:t>implica </a:t>
            </a:r>
            <a:r>
              <a:rPr lang="es-PE" b="1" dirty="0"/>
              <a:t>investigación científico-tecnológica; la misma que, puesta al servicio de la sociedad o el consumidor se convierte en una fuerza democratizadora e integradora por excelencia.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538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 smtClean="0">
                <a:solidFill>
                  <a:srgbClr val="C00000"/>
                </a:solidFill>
              </a:rPr>
              <a:t>Constitución:</a:t>
            </a:r>
            <a:r>
              <a:rPr lang="es-PE" b="1" dirty="0" smtClean="0">
                <a:solidFill>
                  <a:schemeClr val="accent6"/>
                </a:solidFill>
              </a:rPr>
              <a:t> </a:t>
            </a:r>
            <a:r>
              <a:rPr lang="es-PE" b="1" dirty="0"/>
              <a:t>L</a:t>
            </a:r>
            <a:r>
              <a:rPr lang="es-PE" b="1" dirty="0" smtClean="0"/>
              <a:t>a </a:t>
            </a:r>
            <a:r>
              <a:rPr lang="es-PE" b="1" dirty="0"/>
              <a:t>persona humana es el fin supremo de la sociedad y, por consiguiente, </a:t>
            </a:r>
            <a:r>
              <a:rPr lang="es-PE" b="1" dirty="0" smtClean="0"/>
              <a:t>el </a:t>
            </a:r>
            <a:r>
              <a:rPr lang="es-PE" b="1" dirty="0"/>
              <a:t>Estado </a:t>
            </a:r>
            <a:r>
              <a:rPr lang="es-PE" b="1" dirty="0" smtClean="0"/>
              <a:t>debe </a:t>
            </a:r>
            <a:r>
              <a:rPr lang="es-PE" b="1" dirty="0"/>
              <a:t>estar al servicio de ella, reconociendo y facilitando las relaciones de intercambio que surgen entre las personas naturales y jurídicas.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816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56937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La propiedad privada es la principal manifestación del acto creador de las personas. Opinamos, creamos, aprovechamos un recurso natural y lo transformamos en beneficio de la </a:t>
            </a:r>
            <a:r>
              <a:rPr lang="es-PE" b="1" dirty="0" smtClean="0"/>
              <a:t>sociedad, </a:t>
            </a:r>
            <a:r>
              <a:rPr lang="es-PE" b="1" dirty="0"/>
              <a:t>quien decide si compra o no un producto o servicio.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938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724400" y="2060848"/>
            <a:ext cx="3962400" cy="4065315"/>
          </a:xfrm>
        </p:spPr>
        <p:txBody>
          <a:bodyPr/>
          <a:lstStyle/>
          <a:p>
            <a:r>
              <a:rPr lang="es-PE" b="1" dirty="0" smtClean="0">
                <a:solidFill>
                  <a:srgbClr val="481F15"/>
                </a:solidFill>
              </a:rPr>
              <a:t>Al inicio, en el Génesis, según la Biblia, nos servíamos de la Naturaleza, pero éramos sólo dos.</a:t>
            </a:r>
            <a:endParaRPr lang="en-US" b="1" dirty="0">
              <a:solidFill>
                <a:srgbClr val="481F15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105008" cy="413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512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El Líder con Visión de Estadista debe construir un país estable, previsible, confiable, porque es precisamente la confianza el principal elemento en las relaciones que surgen entre las personas. 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54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¿Por qué es importante difundir la Sostenibilidad Empresarial al conjunto de la sociedad?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s-PE" sz="3200" b="1" dirty="0">
                <a:solidFill>
                  <a:srgbClr val="C00000"/>
                </a:solidFill>
              </a:rPr>
              <a:t>Porque sin Sostenibilidad no hay Confianza y sin Confianza no hay Desarrollo Empresarial ni generación de Bienestar Colectivo.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29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La Visión </a:t>
            </a:r>
            <a:r>
              <a:rPr lang="es-PE" b="1" dirty="0" smtClean="0"/>
              <a:t>es </a:t>
            </a:r>
            <a:r>
              <a:rPr lang="es-PE" b="1" dirty="0"/>
              <a:t>transversal a la realidad socio-política y cultural de los diferentes grupos humanos que habitan el </a:t>
            </a:r>
            <a:r>
              <a:rPr lang="es-PE" b="1" dirty="0" smtClean="0"/>
              <a:t>territorio.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¿</a:t>
            </a:r>
            <a:r>
              <a:rPr lang="es-PE" b="1" dirty="0"/>
              <a:t>C</a:t>
            </a:r>
            <a:r>
              <a:rPr lang="es-PE" b="1" dirty="0" smtClean="0"/>
              <a:t>uál </a:t>
            </a:r>
            <a:r>
              <a:rPr lang="es-PE" b="1" dirty="0"/>
              <a:t>es la razón?, </a:t>
            </a:r>
            <a:endParaRPr lang="es-PE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L</a:t>
            </a:r>
            <a:r>
              <a:rPr lang="es-PE" b="1" dirty="0" smtClean="0"/>
              <a:t>a </a:t>
            </a:r>
            <a:r>
              <a:rPr lang="es-PE" b="1" dirty="0"/>
              <a:t>racionalidad de la expansión </a:t>
            </a:r>
            <a:r>
              <a:rPr lang="es-PE" b="1" dirty="0" smtClean="0"/>
              <a:t>económica </a:t>
            </a:r>
            <a:r>
              <a:rPr lang="es-PE" b="1" dirty="0"/>
              <a:t>siempre responde a la demanda. 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538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Sin embargo, los </a:t>
            </a:r>
            <a:r>
              <a:rPr lang="es-PE" b="1" dirty="0"/>
              <a:t>sectores empresariales </a:t>
            </a:r>
            <a:r>
              <a:rPr lang="es-PE" b="1" dirty="0" smtClean="0"/>
              <a:t>vinculados </a:t>
            </a:r>
            <a:r>
              <a:rPr lang="es-PE" b="1" dirty="0"/>
              <a:t>al sector </a:t>
            </a:r>
            <a:r>
              <a:rPr lang="es-PE" b="1" dirty="0" smtClean="0"/>
              <a:t>extractivo</a:t>
            </a:r>
            <a:r>
              <a:rPr lang="es-PE" b="1" dirty="0"/>
              <a:t> </a:t>
            </a:r>
            <a:r>
              <a:rPr lang="es-PE" b="1" dirty="0" smtClean="0"/>
              <a:t>han sido objeto de: </a:t>
            </a:r>
            <a:endParaRPr lang="es-PE" b="1" dirty="0"/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PE" b="1" dirty="0" smtClean="0"/>
              <a:t>Desconfianza; </a:t>
            </a:r>
            <a:endParaRPr lang="es-PE" b="1" dirty="0"/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PE" b="1" dirty="0" smtClean="0"/>
              <a:t>La </a:t>
            </a:r>
            <a:r>
              <a:rPr lang="es-PE" b="1" dirty="0"/>
              <a:t>presencia de “pasivos ambientales</a:t>
            </a:r>
            <a:r>
              <a:rPr lang="es-PE" b="1" dirty="0" smtClean="0"/>
              <a:t>”; </a:t>
            </a:r>
            <a:endParaRPr lang="es-PE" b="1" dirty="0"/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PE" b="1" dirty="0" smtClean="0"/>
              <a:t>Desconocimiento </a:t>
            </a:r>
            <a:r>
              <a:rPr lang="es-PE" b="1" dirty="0"/>
              <a:t>de la actividad; </a:t>
            </a:r>
          </a:p>
          <a:p>
            <a:pPr marL="914400" lvl="1" indent="-514350">
              <a:lnSpc>
                <a:spcPct val="150000"/>
              </a:lnSpc>
              <a:buFont typeface="+mj-lt"/>
              <a:buAutoNum type="arabicPeriod"/>
            </a:pPr>
            <a:r>
              <a:rPr lang="es-PE" b="1" dirty="0" smtClean="0"/>
              <a:t>Riesgo </a:t>
            </a:r>
            <a:r>
              <a:rPr lang="es-PE" b="1" dirty="0"/>
              <a:t>potencial </a:t>
            </a:r>
            <a:r>
              <a:rPr lang="es-PE" b="1" dirty="0" smtClean="0"/>
              <a:t>ha sido distorsionado</a:t>
            </a:r>
            <a:r>
              <a:rPr lang="es-PE" b="1" dirty="0"/>
              <a:t>; </a:t>
            </a:r>
          </a:p>
        </p:txBody>
      </p: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13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 smtClean="0">
                <a:solidFill>
                  <a:srgbClr val="C00000"/>
                </a:solidFill>
              </a:rPr>
              <a:t>El Sector Extractivo</a:t>
            </a:r>
            <a:endParaRPr lang="es-PE" b="1" dirty="0">
              <a:solidFill>
                <a:srgbClr val="C00000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s-PE" b="1" dirty="0" smtClean="0"/>
              <a:t>Activismo Político alcanza notoriedad por medio de la </a:t>
            </a:r>
            <a:r>
              <a:rPr lang="es-PE" b="1" dirty="0" err="1" smtClean="0"/>
              <a:t>Antiminería</a:t>
            </a:r>
            <a:r>
              <a:rPr lang="es-PE" b="1" dirty="0" smtClean="0"/>
              <a:t>; </a:t>
            </a:r>
            <a:endParaRPr lang="es-PE" b="1" dirty="0"/>
          </a:p>
          <a:p>
            <a:pPr marL="514350" indent="-514350">
              <a:lnSpc>
                <a:spcPct val="150000"/>
              </a:lnSpc>
              <a:buFont typeface="+mj-lt"/>
              <a:buAutoNum type="arabicPeriod" startAt="5"/>
            </a:pPr>
            <a:r>
              <a:rPr lang="es-PE" b="1" dirty="0" smtClean="0"/>
              <a:t>Preocupación Ambiental </a:t>
            </a:r>
            <a:r>
              <a:rPr lang="es-PE" b="1" dirty="0"/>
              <a:t>sobre posibles impactos:</a:t>
            </a:r>
          </a:p>
          <a:p>
            <a:pPr marL="914400" lvl="1" indent="-376238">
              <a:lnSpc>
                <a:spcPct val="150000"/>
              </a:lnSpc>
              <a:buFont typeface="+mj-lt"/>
              <a:buAutoNum type="alphaLcPeriod"/>
            </a:pPr>
            <a:r>
              <a:rPr lang="es-PE" b="1" dirty="0" smtClean="0"/>
              <a:t>Oposición al </a:t>
            </a:r>
            <a:r>
              <a:rPr lang="es-PE" b="1" dirty="0"/>
              <a:t>aprovechamiento de los </a:t>
            </a:r>
            <a:r>
              <a:rPr lang="es-PE" b="1" dirty="0" smtClean="0"/>
              <a:t>recursos; </a:t>
            </a:r>
            <a:endParaRPr lang="es-PE" b="1" dirty="0"/>
          </a:p>
          <a:p>
            <a:pPr marL="914400" lvl="1" indent="-376238">
              <a:lnSpc>
                <a:spcPct val="150000"/>
              </a:lnSpc>
              <a:buFont typeface="+mj-lt"/>
              <a:buAutoNum type="alphaLcPeriod"/>
            </a:pPr>
            <a:r>
              <a:rPr lang="es-PE" b="1" dirty="0" smtClean="0"/>
              <a:t>La </a:t>
            </a:r>
            <a:r>
              <a:rPr lang="es-PE" b="1" dirty="0"/>
              <a:t>actividad productiva </a:t>
            </a:r>
            <a:r>
              <a:rPr lang="es-PE" b="1" dirty="0" smtClean="0"/>
              <a:t>debe continuar.  Hay que motivar la </a:t>
            </a:r>
            <a:r>
              <a:rPr lang="es-PE" b="1" dirty="0"/>
              <a:t>pro-actividad del sector.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03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s-PE" b="1" dirty="0"/>
              <a:t>La actividad </a:t>
            </a:r>
            <a:r>
              <a:rPr lang="es-PE" b="1" dirty="0" smtClean="0"/>
              <a:t>minera, por sus características, es descentralizada, por lo que </a:t>
            </a:r>
            <a:r>
              <a:rPr lang="es-PE" b="1" dirty="0"/>
              <a:t>refuerza la presencia del Estado Nacional, </a:t>
            </a:r>
            <a:r>
              <a:rPr lang="es-PE" b="1" dirty="0" smtClean="0"/>
              <a:t>la </a:t>
            </a:r>
            <a:r>
              <a:rPr lang="es-PE" b="1" dirty="0"/>
              <a:t>institucionalidad (</a:t>
            </a:r>
            <a:r>
              <a:rPr lang="es-PE" b="1" dirty="0" smtClean="0"/>
              <a:t>FFAA </a:t>
            </a:r>
            <a:r>
              <a:rPr lang="es-PE" b="1" dirty="0"/>
              <a:t>y </a:t>
            </a:r>
            <a:r>
              <a:rPr lang="es-PE" b="1" dirty="0" smtClean="0"/>
              <a:t>PNP, </a:t>
            </a:r>
            <a:r>
              <a:rPr lang="es-PE" b="1" dirty="0"/>
              <a:t>Poder Judicial, Fiscalía, etc. </a:t>
            </a:r>
            <a:r>
              <a:rPr lang="es-PE" b="1" dirty="0" smtClean="0"/>
              <a:t>).</a:t>
            </a:r>
            <a:endParaRPr lang="es-PE" b="1" dirty="0"/>
          </a:p>
          <a:p>
            <a:pPr>
              <a:lnSpc>
                <a:spcPct val="150000"/>
              </a:lnSpc>
            </a:pPr>
            <a:r>
              <a:rPr lang="es-PE" b="1" dirty="0" smtClean="0"/>
              <a:t>Capitales </a:t>
            </a:r>
            <a:r>
              <a:rPr lang="es-PE" b="1" dirty="0"/>
              <a:t>foráneos </a:t>
            </a:r>
            <a:r>
              <a:rPr lang="es-PE" b="1" dirty="0" smtClean="0"/>
              <a:t>traen </a:t>
            </a:r>
            <a:r>
              <a:rPr lang="es-PE" b="1" dirty="0"/>
              <a:t>consigo su </a:t>
            </a:r>
            <a:r>
              <a:rPr lang="es-PE" b="1" dirty="0" err="1"/>
              <a:t>expertise</a:t>
            </a:r>
            <a:r>
              <a:rPr lang="es-PE" b="1" dirty="0"/>
              <a:t> en el relacionamiento </a:t>
            </a:r>
            <a:r>
              <a:rPr lang="es-PE" b="1" dirty="0" smtClean="0"/>
              <a:t>social. </a:t>
            </a:r>
            <a:endParaRPr lang="es-PE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28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La Visión Empresarial implica: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PE" b="1" dirty="0" smtClean="0"/>
              <a:t>Dominio </a:t>
            </a:r>
            <a:r>
              <a:rPr lang="es-PE" b="1" dirty="0"/>
              <a:t>del </a:t>
            </a:r>
            <a:r>
              <a:rPr lang="es-PE" b="1" dirty="0" smtClean="0"/>
              <a:t>espacio;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PE" b="1" dirty="0" smtClean="0"/>
              <a:t>Establecimiento de </a:t>
            </a:r>
            <a:r>
              <a:rPr lang="es-PE" b="1" dirty="0"/>
              <a:t>vínculos de </a:t>
            </a:r>
            <a:r>
              <a:rPr lang="es-PE" b="1" dirty="0" smtClean="0"/>
              <a:t>identidad;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PE" b="1" dirty="0" smtClean="0"/>
              <a:t>Pertenencia </a:t>
            </a:r>
            <a:r>
              <a:rPr lang="es-PE" b="1" dirty="0"/>
              <a:t>más allá de l</a:t>
            </a:r>
            <a:r>
              <a:rPr lang="es-PE" b="1" dirty="0" smtClean="0"/>
              <a:t>as </a:t>
            </a:r>
            <a:r>
              <a:rPr lang="es-PE" b="1" dirty="0"/>
              <a:t>diferencias. </a:t>
            </a:r>
            <a:endParaRPr lang="es-PE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 </a:t>
            </a:r>
            <a:r>
              <a:rPr lang="es-PE" b="1" dirty="0" smtClean="0"/>
              <a:t>Desde </a:t>
            </a:r>
            <a:r>
              <a:rPr lang="es-PE" b="1" dirty="0"/>
              <a:t>la Perspectiva Empresarial </a:t>
            </a:r>
            <a:r>
              <a:rPr lang="es-PE" b="1" dirty="0" smtClean="0"/>
              <a:t>hay que fortalecer </a:t>
            </a:r>
            <a:r>
              <a:rPr lang="es-PE" b="1" dirty="0"/>
              <a:t>el Estado </a:t>
            </a:r>
            <a:r>
              <a:rPr lang="es-PE" b="1" dirty="0" smtClean="0"/>
              <a:t>Nación.</a:t>
            </a:r>
            <a:endParaRPr lang="es-PE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239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La Visión Empresarial promueve ciudadanía,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PE" b="1" dirty="0" smtClean="0"/>
              <a:t>Sujetos con derechos</a:t>
            </a:r>
            <a:r>
              <a:rPr lang="es-PE" b="1" dirty="0"/>
              <a:t>;</a:t>
            </a:r>
            <a:endParaRPr lang="es-PE" b="1" dirty="0" smtClean="0"/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PE" b="1" dirty="0" smtClean="0"/>
              <a:t>Sujetos con obligaciones;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PE" b="1" dirty="0" smtClean="0"/>
              <a:t>Podrán reforzar </a:t>
            </a:r>
            <a:r>
              <a:rPr lang="es-PE" b="1" dirty="0"/>
              <a:t>su cultura, </a:t>
            </a:r>
            <a:r>
              <a:rPr lang="es-PE" b="1" dirty="0" smtClean="0"/>
              <a:t>su regionalismo;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§"/>
            </a:pPr>
            <a:r>
              <a:rPr lang="es-PE" b="1" dirty="0" smtClean="0"/>
              <a:t>pero sin </a:t>
            </a:r>
            <a:r>
              <a:rPr lang="es-PE" b="1" dirty="0"/>
              <a:t>desgajarse del Estado Nación.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59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dirty="0"/>
              <a:t>Entendida </a:t>
            </a:r>
            <a:r>
              <a:rPr lang="es-PE" dirty="0" smtClean="0"/>
              <a:t>así, </a:t>
            </a:r>
            <a:r>
              <a:rPr lang="es-PE" dirty="0"/>
              <a:t>la Visión Empresarial de </a:t>
            </a:r>
            <a:r>
              <a:rPr lang="es-PE" dirty="0" smtClean="0"/>
              <a:t>Desarrollo </a:t>
            </a:r>
            <a:r>
              <a:rPr lang="es-PE" dirty="0"/>
              <a:t>proporciona sostenibilidad al conjunto de la </a:t>
            </a:r>
            <a:r>
              <a:rPr lang="es-PE" dirty="0" smtClean="0"/>
              <a:t>Nación</a:t>
            </a:r>
            <a:r>
              <a:rPr lang="es-PE" dirty="0"/>
              <a:t>, porque el emprendimiento vincula a unas personas con otras en busca de potenciales consumidores de sus productos o servicios.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35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Y, </a:t>
            </a:r>
            <a:r>
              <a:rPr lang="es-PE" b="1" dirty="0">
                <a:solidFill>
                  <a:srgbClr val="C00000"/>
                </a:solidFill>
              </a:rPr>
              <a:t>¿qué tiene que ver esto con el desarrollo de la Nación?</a:t>
            </a:r>
          </a:p>
          <a:p>
            <a:pPr marL="400050" lvl="1" indent="0">
              <a:lnSpc>
                <a:spcPct val="150000"/>
              </a:lnSpc>
              <a:buNone/>
            </a:pPr>
            <a:r>
              <a:rPr lang="es-PE" b="1" dirty="0"/>
              <a:t>Cuando desde el ámbito empresarial se demanda que debe haber mayor inversión en infraestructura pública, lo que se está solicitando es el establecimiento de canales más eficientes de integración económica y social y, por lo tanto, cultural.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976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39552" y="1988840"/>
            <a:ext cx="4419600" cy="4248472"/>
          </a:xfrm>
        </p:spPr>
        <p:txBody>
          <a:bodyPr/>
          <a:lstStyle/>
          <a:p>
            <a:pPr marL="0" indent="0">
              <a:buNone/>
            </a:pPr>
            <a:r>
              <a:rPr lang="es-PE" b="1" dirty="0" smtClean="0">
                <a:solidFill>
                  <a:srgbClr val="481F15"/>
                </a:solidFill>
              </a:rPr>
              <a:t>Tras la desobediencia, Dios indicó a Adán, </a:t>
            </a:r>
            <a:r>
              <a:rPr lang="es-PE" b="1" dirty="0" smtClean="0">
                <a:solidFill>
                  <a:srgbClr val="C00000"/>
                </a:solidFill>
              </a:rPr>
              <a:t>“</a:t>
            </a:r>
            <a:r>
              <a:rPr lang="es-PE" b="1" i="1" dirty="0" smtClean="0">
                <a:solidFill>
                  <a:srgbClr val="C00000"/>
                </a:solidFill>
              </a:rPr>
              <a:t>con el sudor de tu rostro comerás el pan hasta que vuelvas a la tierra</a:t>
            </a:r>
            <a:r>
              <a:rPr lang="es-PE" b="1" dirty="0" smtClean="0">
                <a:solidFill>
                  <a:srgbClr val="C00000"/>
                </a:solidFill>
              </a:rPr>
              <a:t>”.</a:t>
            </a:r>
          </a:p>
          <a:p>
            <a:pPr marL="0" indent="0">
              <a:buNone/>
            </a:pPr>
            <a:r>
              <a:rPr lang="es-PE" b="1" dirty="0" smtClean="0">
                <a:solidFill>
                  <a:srgbClr val="481F15"/>
                </a:solidFill>
              </a:rPr>
              <a:t>Ergo, con esfuerzo desplegado sobre la Naturaleza.</a:t>
            </a:r>
            <a:endParaRPr lang="en-US" b="1" dirty="0">
              <a:solidFill>
                <a:srgbClr val="481F15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592" y="1772816"/>
            <a:ext cx="3017359" cy="4389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/>
              <a:t>Que nuestros </a:t>
            </a:r>
            <a:r>
              <a:rPr lang="es-PE" b="1" dirty="0" smtClean="0"/>
              <a:t>jóvenes </a:t>
            </a:r>
            <a:r>
              <a:rPr lang="es-PE" b="1" dirty="0"/>
              <a:t>sepan que el empuje del sector empresarial permitirá generar recursos suficientes para emprender los desafíos del futuro, siempre </a:t>
            </a:r>
            <a:r>
              <a:rPr lang="es-PE" b="1" dirty="0" smtClean="0"/>
              <a:t>que </a:t>
            </a:r>
            <a:r>
              <a:rPr lang="es-PE" b="1" dirty="0"/>
              <a:t>se disponga de la libertad necesaria, seguridad y garantía a</a:t>
            </a:r>
            <a:r>
              <a:rPr lang="es-PE" b="1" dirty="0" smtClean="0"/>
              <a:t> </a:t>
            </a:r>
            <a:r>
              <a:rPr lang="es-PE" b="1" dirty="0"/>
              <a:t>la propiedad privada.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055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sz="2400" b="1" dirty="0" smtClean="0"/>
              <a:t>La </a:t>
            </a:r>
            <a:r>
              <a:rPr lang="es-PE" sz="2400" b="1" dirty="0"/>
              <a:t>integración y la complementación es la opción de la no </a:t>
            </a:r>
            <a:r>
              <a:rPr lang="es-PE" sz="2400" b="1" dirty="0" smtClean="0"/>
              <a:t>violencia. </a:t>
            </a:r>
            <a:r>
              <a:rPr lang="es-PE" sz="2400" b="1" dirty="0">
                <a:solidFill>
                  <a:srgbClr val="C00000"/>
                </a:solidFill>
              </a:rPr>
              <a:t>La Visión Empresarial </a:t>
            </a:r>
            <a:r>
              <a:rPr lang="es-PE" sz="2400" b="1" dirty="0"/>
              <a:t>nunca será la confrontación, </a:t>
            </a:r>
            <a:r>
              <a:rPr lang="es-PE" sz="2400" b="1" dirty="0" smtClean="0"/>
              <a:t>ella </a:t>
            </a:r>
            <a:r>
              <a:rPr lang="es-PE" sz="2400" b="1" dirty="0"/>
              <a:t>carece de sentido en una racionalidad que busca expandir </a:t>
            </a:r>
            <a:r>
              <a:rPr lang="es-PE" sz="2400" b="1" dirty="0" smtClean="0"/>
              <a:t>mercados</a:t>
            </a:r>
            <a:r>
              <a:rPr lang="es-PE" sz="2400" b="1" dirty="0"/>
              <a:t>, </a:t>
            </a:r>
            <a:r>
              <a:rPr lang="es-PE" sz="2400" b="1" dirty="0" smtClean="0"/>
              <a:t>se requiere </a:t>
            </a:r>
            <a:r>
              <a:rPr lang="es-PE" sz="2400" b="1" dirty="0"/>
              <a:t>propietarios definidos y no grupos humanos sin una identificación que los </a:t>
            </a:r>
            <a:r>
              <a:rPr lang="es-PE" sz="2400" b="1" dirty="0" smtClean="0"/>
              <a:t>singularice</a:t>
            </a:r>
            <a:r>
              <a:rPr lang="es-PE" sz="2400" b="1" dirty="0"/>
              <a:t>.  Los colectivos son un intento de presentar </a:t>
            </a:r>
            <a:r>
              <a:rPr lang="es-PE" sz="2400" b="1" dirty="0" smtClean="0"/>
              <a:t>a “unos </a:t>
            </a:r>
            <a:r>
              <a:rPr lang="es-PE" sz="2400" b="1" dirty="0"/>
              <a:t>como representantes de todos”, cuando en realidad son “unos representándose a sí </a:t>
            </a:r>
            <a:r>
              <a:rPr lang="es-PE" sz="2400" b="1" dirty="0" smtClean="0"/>
              <a:t>mismos”. </a:t>
            </a:r>
            <a:endParaRPr lang="es-PE" sz="24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8020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dirty="0" smtClean="0">
                <a:solidFill>
                  <a:srgbClr val="C00000"/>
                </a:solidFill>
              </a:rPr>
              <a:t>La Sostenibilidad </a:t>
            </a:r>
            <a:r>
              <a:rPr lang="es-PE" dirty="0" smtClean="0"/>
              <a:t>desde la perspectiva empresarial significa la </a:t>
            </a:r>
            <a:r>
              <a:rPr lang="es-PE" dirty="0"/>
              <a:t>revalorización de la persona humana, </a:t>
            </a:r>
            <a:r>
              <a:rPr lang="es-PE" dirty="0" smtClean="0"/>
              <a:t>la defensa de su </a:t>
            </a:r>
            <a:r>
              <a:rPr lang="es-PE" dirty="0"/>
              <a:t>libertad </a:t>
            </a:r>
            <a:r>
              <a:rPr lang="es-PE" dirty="0" smtClean="0"/>
              <a:t>como </a:t>
            </a:r>
            <a:r>
              <a:rPr lang="es-PE" dirty="0"/>
              <a:t>individuo, </a:t>
            </a:r>
            <a:r>
              <a:rPr lang="es-PE" dirty="0" smtClean="0"/>
              <a:t>como sujeto creador y transformador de la realidad recibida.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E" dirty="0" smtClean="0"/>
              <a:t>Muchas Gracias. </a:t>
            </a:r>
            <a:endParaRPr lang="es-P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962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PE" b="1" dirty="0" smtClean="0"/>
              <a:t>Las personas interactúan sobre la Naturaleza.</a:t>
            </a:r>
          </a:p>
          <a:p>
            <a:pPr>
              <a:lnSpc>
                <a:spcPct val="150000"/>
              </a:lnSpc>
            </a:pPr>
            <a:r>
              <a:rPr lang="es-PE" b="1" dirty="0" smtClean="0"/>
              <a:t>Agricultura             nomadismo al sedentarismo, revolucionó el gregarismo.</a:t>
            </a:r>
          </a:p>
          <a:p>
            <a:pPr>
              <a:lnSpc>
                <a:spcPct val="150000"/>
              </a:lnSpc>
            </a:pPr>
            <a:r>
              <a:rPr lang="es-PE" b="1" dirty="0" smtClean="0"/>
              <a:t>Agricultura              mayor población, </a:t>
            </a:r>
          </a:p>
          <a:p>
            <a:pPr>
              <a:lnSpc>
                <a:spcPct val="150000"/>
              </a:lnSpc>
            </a:pPr>
            <a:r>
              <a:rPr lang="es-PE" b="1" dirty="0" smtClean="0"/>
              <a:t>Minería               Auténtica Transformación. </a:t>
            </a:r>
            <a:endParaRPr lang="en-US" b="1" dirty="0"/>
          </a:p>
        </p:txBody>
      </p:sp>
      <p:sp>
        <p:nvSpPr>
          <p:cNvPr id="7" name="Right Arrow 6"/>
          <p:cNvSpPr/>
          <p:nvPr/>
        </p:nvSpPr>
        <p:spPr>
          <a:xfrm>
            <a:off x="2957410" y="2636912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000817" y="4213977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468206" y="4995536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92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Visión Empresarial del Desarrollo </a:t>
            </a:r>
            <a:r>
              <a:rPr lang="es-PE" dirty="0"/>
              <a:t>S</a:t>
            </a:r>
            <a:r>
              <a:rPr lang="es-PE" dirty="0" smtClean="0"/>
              <a:t>ostenible</a:t>
            </a:r>
            <a:endParaRPr lang="es-PE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586654"/>
            <a:ext cx="4248472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s-PE" sz="3600" b="1" dirty="0" smtClean="0">
                <a:solidFill>
                  <a:srgbClr val="481F15"/>
                </a:solidFill>
              </a:rPr>
              <a:t>Perú: Pre-Inca, Inca,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PE" sz="3600" b="1" dirty="0" smtClean="0">
                <a:solidFill>
                  <a:srgbClr val="481F15"/>
                </a:solidFill>
              </a:rPr>
              <a:t>Colonia y República hemos hecho uso de la Naturaleza.</a:t>
            </a:r>
            <a:endParaRPr lang="en-US" sz="3600" b="1" dirty="0">
              <a:solidFill>
                <a:srgbClr val="481F15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40"/>
            <a:ext cx="3256394" cy="372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102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19600" y="1628800"/>
            <a:ext cx="4267200" cy="3993307"/>
          </a:xfrm>
        </p:spPr>
        <p:txBody>
          <a:bodyPr/>
          <a:lstStyle/>
          <a:p>
            <a:r>
              <a:rPr lang="es-PE" b="1" dirty="0" smtClean="0">
                <a:solidFill>
                  <a:srgbClr val="481F15"/>
                </a:solidFill>
              </a:rPr>
              <a:t>Mapa Mineralógico:</a:t>
            </a:r>
          </a:p>
          <a:p>
            <a:pPr marL="400050" lvl="1" indent="0">
              <a:buNone/>
            </a:pPr>
            <a:r>
              <a:rPr lang="es-PE" b="1" dirty="0" smtClean="0">
                <a:solidFill>
                  <a:srgbClr val="481F15"/>
                </a:solidFill>
              </a:rPr>
              <a:t>En función al territorio se ha planteado estrategias geopolíticas.</a:t>
            </a:r>
          </a:p>
          <a:p>
            <a:pPr marL="400050" lvl="1" indent="0">
              <a:buNone/>
            </a:pPr>
            <a:r>
              <a:rPr lang="es-PE" b="1" dirty="0" smtClean="0">
                <a:solidFill>
                  <a:srgbClr val="481F15"/>
                </a:solidFill>
              </a:rPr>
              <a:t>¿Cómo emplear la Naturaleza para proveernos Bienestar?</a:t>
            </a:r>
            <a:endParaRPr lang="en-US" b="1" dirty="0">
              <a:solidFill>
                <a:srgbClr val="481F15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3384376" cy="4774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95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s-PE" b="1" dirty="0" smtClean="0"/>
              <a:t>¿Qué ha cambiado desde el Génesis hasta nuestros días?</a:t>
            </a:r>
          </a:p>
          <a:p>
            <a:pPr lvl="1">
              <a:lnSpc>
                <a:spcPct val="150000"/>
              </a:lnSpc>
            </a:pPr>
            <a:r>
              <a:rPr lang="es-PE" b="1" dirty="0" smtClean="0"/>
              <a:t>El número de personas, 7 mil millones.</a:t>
            </a:r>
          </a:p>
          <a:p>
            <a:pPr lvl="1">
              <a:lnSpc>
                <a:spcPct val="150000"/>
              </a:lnSpc>
            </a:pPr>
            <a:r>
              <a:rPr lang="es-PE" b="1" dirty="0" smtClean="0"/>
              <a:t>Población peruana 30 millones.</a:t>
            </a:r>
          </a:p>
          <a:p>
            <a:pPr lvl="1">
              <a:lnSpc>
                <a:spcPct val="150000"/>
              </a:lnSpc>
            </a:pPr>
            <a:r>
              <a:rPr lang="es-PE" b="1" dirty="0" smtClean="0"/>
              <a:t>Representa 0.42% de la población mundial.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63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E" b="1" dirty="0" smtClean="0"/>
              <a:t>¿Qué ha cambiado desde el Génesis hasta nuestros días?</a:t>
            </a:r>
          </a:p>
          <a:p>
            <a:pPr lvl="1">
              <a:buFont typeface="Wingdings" pitchFamily="2" charset="2"/>
              <a:buChar char="§"/>
            </a:pPr>
            <a:r>
              <a:rPr lang="es-PE" b="1" dirty="0" smtClean="0"/>
              <a:t>El consumo y la demanda de bienes y servicios ha aumentado. </a:t>
            </a:r>
          </a:p>
          <a:p>
            <a:pPr lvl="1">
              <a:buFont typeface="Wingdings" pitchFamily="2" charset="2"/>
              <a:buChar char="§"/>
            </a:pPr>
            <a:r>
              <a:rPr lang="es-PE" b="1" dirty="0" smtClean="0"/>
              <a:t>El mundo consume cobre,  15 M de Tm/año.</a:t>
            </a:r>
          </a:p>
          <a:p>
            <a:pPr lvl="1">
              <a:buFont typeface="Wingdings" pitchFamily="2" charset="2"/>
              <a:buChar char="§"/>
            </a:pPr>
            <a:r>
              <a:rPr lang="es-PE" b="1" dirty="0" smtClean="0"/>
              <a:t>Perú produce Cu 1.35 M de Tm/año (8%)</a:t>
            </a:r>
            <a:endParaRPr lang="en-US" b="1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86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s-PE" sz="3200" dirty="0"/>
              <a:t>Visión Empresarial del Desarrollo Sostenible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 fontScale="92500"/>
          </a:bodyPr>
          <a:lstStyle/>
          <a:p>
            <a:r>
              <a:rPr lang="es-PE" b="1" dirty="0" smtClean="0"/>
              <a:t>Disparidad entre la producción y el número de habitantes.</a:t>
            </a:r>
          </a:p>
          <a:p>
            <a:pPr>
              <a:lnSpc>
                <a:spcPct val="150000"/>
              </a:lnSpc>
            </a:pPr>
            <a:r>
              <a:rPr lang="es-PE" b="1" dirty="0" smtClean="0"/>
              <a:t>PBI Perú representa el 0.3% del PBI Mundial.</a:t>
            </a:r>
          </a:p>
          <a:p>
            <a:pPr>
              <a:lnSpc>
                <a:spcPct val="150000"/>
              </a:lnSpc>
            </a:pPr>
            <a:r>
              <a:rPr lang="es-PE" b="1" dirty="0" smtClean="0"/>
              <a:t>Para equilibrar Producción/Habitantes, habría que incrementar en más de 40% </a:t>
            </a:r>
          </a:p>
          <a:p>
            <a:pPr>
              <a:lnSpc>
                <a:spcPct val="150000"/>
              </a:lnSpc>
            </a:pPr>
            <a:r>
              <a:rPr lang="es-PE" b="1" dirty="0" smtClean="0"/>
              <a:t>Productividad /per cápita.</a:t>
            </a: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PE" smtClean="0"/>
              <a:t>Lic. Guillermo Vidalón del Pino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816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_WorldBizGreen">
  <a:themeElements>
    <a:clrScheme name="Custom 8">
      <a:dk1>
        <a:srgbClr val="900000"/>
      </a:dk1>
      <a:lt1>
        <a:sysClr val="window" lastClr="FFFFFF"/>
      </a:lt1>
      <a:dk2>
        <a:srgbClr val="868686"/>
      </a:dk2>
      <a:lt2>
        <a:srgbClr val="DEDEDE"/>
      </a:lt2>
      <a:accent1>
        <a:srgbClr val="53548A"/>
      </a:accent1>
      <a:accent2>
        <a:srgbClr val="373737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W_WorldBizGreen">
  <a:themeElements>
    <a:clrScheme name="Custom 8">
      <a:dk1>
        <a:srgbClr val="900000"/>
      </a:dk1>
      <a:lt1>
        <a:sysClr val="window" lastClr="FFFFFF"/>
      </a:lt1>
      <a:dk2>
        <a:srgbClr val="868686"/>
      </a:dk2>
      <a:lt2>
        <a:srgbClr val="DEDEDE"/>
      </a:lt2>
      <a:accent1>
        <a:srgbClr val="53548A"/>
      </a:accent1>
      <a:accent2>
        <a:srgbClr val="373737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B7538F1-FA40-45C8-9299-699EE950BF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TW_WorldBizGreen</Template>
  <TotalTime>84</TotalTime>
  <Words>1468</Words>
  <Application>Microsoft Office PowerPoint</Application>
  <PresentationFormat>On-screen Show (4:3)</PresentationFormat>
  <Paragraphs>146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TW_WorldBizGreen</vt:lpstr>
      <vt:lpstr>1_TW_WorldBizGreen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  <vt:lpstr>Visión Empresarial del Desarrollo Sostenible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Visión Empresarial del Desarrollo Sostenible</dc:title>
  <dc:creator>Maria Siabala</dc:creator>
  <cp:lastModifiedBy>Guillermo Vidalon</cp:lastModifiedBy>
  <cp:revision>12</cp:revision>
  <dcterms:created xsi:type="dcterms:W3CDTF">2013-11-04T15:47:59Z</dcterms:created>
  <dcterms:modified xsi:type="dcterms:W3CDTF">2013-11-04T17:16:08Z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TC103807069990</vt:lpwstr>
  </property>
</Properties>
</file>